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10"/>
  </p:notesMasterIdLst>
  <p:sldIdLst>
    <p:sldId id="264" r:id="rId2"/>
    <p:sldId id="261" r:id="rId3"/>
    <p:sldId id="262" r:id="rId4"/>
    <p:sldId id="263" r:id="rId5"/>
    <p:sldId id="268" r:id="rId6"/>
    <p:sldId id="267" r:id="rId7"/>
    <p:sldId id="269" r:id="rId8"/>
    <p:sldId id="27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EE3EA"/>
    <a:srgbClr val="BEC6D6"/>
    <a:srgbClr val="9DAAC3"/>
    <a:srgbClr val="8090AF"/>
    <a:srgbClr val="535D71"/>
    <a:srgbClr val="F8F9F7"/>
    <a:srgbClr val="D5D5D5"/>
    <a:srgbClr val="404040"/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3" autoAdjust="0"/>
    <p:restoredTop sz="94660"/>
  </p:normalViewPr>
  <p:slideViewPr>
    <p:cSldViewPr snapToGrid="0" showGuides="1">
      <p:cViewPr varScale="1">
        <p:scale>
          <a:sx n="131" d="100"/>
          <a:sy n="131" d="100"/>
        </p:scale>
        <p:origin x="192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3DC7E-545F-4537-850F-CC5C2B410559}" type="datetimeFigureOut">
              <a:rPr lang="de-DE" smtClean="0"/>
              <a:pPr/>
              <a:t>27.06.18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indent="-1800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dirty="0"/>
              <a:t>Textmasterformat bearbeiten</a:t>
            </a:r>
          </a:p>
          <a:p>
            <a:pPr marL="360000" lvl="1" indent="-1800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marL="540000" lvl="2" indent="-1800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dirty="0"/>
              <a:t>Dritte Ebene</a:t>
            </a:r>
          </a:p>
          <a:p>
            <a:pPr marL="720000" lvl="3" indent="-1800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dirty="0"/>
              <a:t>Vierte Ebene</a:t>
            </a:r>
          </a:p>
          <a:p>
            <a:pPr marL="900000" lvl="4" indent="-1800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725A-9256-4EC5-8CDB-4CC5D97770D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24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800" kern="1200" dirty="0" smtClean="0">
        <a:solidFill>
          <a:srgbClr val="343434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 dirty="0" smtClean="0">
        <a:solidFill>
          <a:srgbClr val="343434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600" kern="1200" dirty="0" smtClean="0">
        <a:solidFill>
          <a:srgbClr val="343434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600" kern="1200" dirty="0" smtClean="0">
        <a:solidFill>
          <a:srgbClr val="343434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600" kern="1200" dirty="0">
        <a:solidFill>
          <a:srgbClr val="343434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joining</a:t>
            </a:r>
          </a:p>
          <a:p>
            <a:r>
              <a:rPr lang="en-US" dirty="0"/>
              <a:t>I’ll be talking about what I’ve been working on since I arrived here earlier this summer, which is an analysis of option take rates.</a:t>
            </a:r>
          </a:p>
          <a:p>
            <a:r>
              <a:rPr lang="en-US" dirty="0"/>
              <a:t>Part of the large used car pricing model that Sandeep and Matthew have been working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45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-9843" y="-6669"/>
            <a:ext cx="12204066" cy="6868059"/>
          </a:xfrm>
          <a:custGeom>
            <a:avLst/>
            <a:gdLst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0 w 9144000"/>
              <a:gd name="connsiteY6" fmla="*/ 5159495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190500 w 9144000"/>
              <a:gd name="connsiteY6" fmla="*/ 4493539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3891 w 9144000"/>
              <a:gd name="connsiteY5" fmla="*/ 562818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71516 w 9144000"/>
              <a:gd name="connsiteY5" fmla="*/ 5818461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19166 w 9144000"/>
              <a:gd name="connsiteY5" fmla="*/ 5847002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00116 w 9144000"/>
              <a:gd name="connsiteY5" fmla="*/ 5942139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894012 w 9144000"/>
              <a:gd name="connsiteY3" fmla="*/ 6818497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18497"/>
              <a:gd name="connsiteX1" fmla="*/ 9144000 w 9144000"/>
              <a:gd name="connsiteY1" fmla="*/ 0 h 6818497"/>
              <a:gd name="connsiteX2" fmla="*/ 9144000 w 9144000"/>
              <a:gd name="connsiteY2" fmla="*/ 4928377 h 6818497"/>
              <a:gd name="connsiteX3" fmla="*/ 3894012 w 9144000"/>
              <a:gd name="connsiteY3" fmla="*/ 6818497 h 6818497"/>
              <a:gd name="connsiteX4" fmla="*/ 3701776 w 9144000"/>
              <a:gd name="connsiteY4" fmla="*/ 6702094 h 6818497"/>
              <a:gd name="connsiteX5" fmla="*/ 6022210 w 9144000"/>
              <a:gd name="connsiteY5" fmla="*/ 5928708 h 6818497"/>
              <a:gd name="connsiteX6" fmla="*/ 9525 w 9144000"/>
              <a:gd name="connsiteY6" fmla="*/ 4769436 h 6818497"/>
              <a:gd name="connsiteX7" fmla="*/ 0 w 9144000"/>
              <a:gd name="connsiteY7" fmla="*/ 0 h 6818497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928377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842754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47039"/>
              <a:gd name="connsiteX1" fmla="*/ 9144000 w 9144000"/>
              <a:gd name="connsiteY1" fmla="*/ 28541 h 6847039"/>
              <a:gd name="connsiteX2" fmla="*/ 9144000 w 9144000"/>
              <a:gd name="connsiteY2" fmla="*/ 4871295 h 6847039"/>
              <a:gd name="connsiteX3" fmla="*/ 3894012 w 9144000"/>
              <a:gd name="connsiteY3" fmla="*/ 6847038 h 6847039"/>
              <a:gd name="connsiteX4" fmla="*/ 3688329 w 9144000"/>
              <a:gd name="connsiteY4" fmla="*/ 6847039 h 6847039"/>
              <a:gd name="connsiteX5" fmla="*/ 6022210 w 9144000"/>
              <a:gd name="connsiteY5" fmla="*/ 5957249 h 6847039"/>
              <a:gd name="connsiteX6" fmla="*/ 9525 w 9144000"/>
              <a:gd name="connsiteY6" fmla="*/ 4797977 h 6847039"/>
              <a:gd name="connsiteX7" fmla="*/ 0 w 9144000"/>
              <a:gd name="connsiteY7" fmla="*/ 0 h 6847039"/>
              <a:gd name="connsiteX0" fmla="*/ 0 w 9144000"/>
              <a:gd name="connsiteY0" fmla="*/ 9514 h 6856553"/>
              <a:gd name="connsiteX1" fmla="*/ 9134475 w 9144000"/>
              <a:gd name="connsiteY1" fmla="*/ 0 h 6856553"/>
              <a:gd name="connsiteX2" fmla="*/ 9144000 w 9144000"/>
              <a:gd name="connsiteY2" fmla="*/ 4880809 h 6856553"/>
              <a:gd name="connsiteX3" fmla="*/ 3894012 w 9144000"/>
              <a:gd name="connsiteY3" fmla="*/ 6856552 h 6856553"/>
              <a:gd name="connsiteX4" fmla="*/ 3688329 w 9144000"/>
              <a:gd name="connsiteY4" fmla="*/ 6856553 h 6856553"/>
              <a:gd name="connsiteX5" fmla="*/ 6022210 w 9144000"/>
              <a:gd name="connsiteY5" fmla="*/ 5966763 h 6856553"/>
              <a:gd name="connsiteX6" fmla="*/ 9525 w 9144000"/>
              <a:gd name="connsiteY6" fmla="*/ 4807491 h 6856553"/>
              <a:gd name="connsiteX7" fmla="*/ 0 w 9144000"/>
              <a:gd name="connsiteY7" fmla="*/ 9514 h 6856553"/>
              <a:gd name="connsiteX0" fmla="*/ 3810 w 9147810"/>
              <a:gd name="connsiteY0" fmla="*/ 9514 h 6856553"/>
              <a:gd name="connsiteX1" fmla="*/ 9138285 w 9147810"/>
              <a:gd name="connsiteY1" fmla="*/ 0 h 6856553"/>
              <a:gd name="connsiteX2" fmla="*/ 9147810 w 9147810"/>
              <a:gd name="connsiteY2" fmla="*/ 4880809 h 6856553"/>
              <a:gd name="connsiteX3" fmla="*/ 3897822 w 9147810"/>
              <a:gd name="connsiteY3" fmla="*/ 6856552 h 6856553"/>
              <a:gd name="connsiteX4" fmla="*/ 3692139 w 9147810"/>
              <a:gd name="connsiteY4" fmla="*/ 6856553 h 6856553"/>
              <a:gd name="connsiteX5" fmla="*/ 6026020 w 9147810"/>
              <a:gd name="connsiteY5" fmla="*/ 5966763 h 6856553"/>
              <a:gd name="connsiteX6" fmla="*/ 0 w 9147810"/>
              <a:gd name="connsiteY6" fmla="*/ 4807491 h 6856553"/>
              <a:gd name="connsiteX7" fmla="*/ 3810 w 9147810"/>
              <a:gd name="connsiteY7" fmla="*/ 9514 h 6856553"/>
              <a:gd name="connsiteX0" fmla="*/ 3810 w 9147810"/>
              <a:gd name="connsiteY0" fmla="*/ 11417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11417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83046 w 9147810"/>
              <a:gd name="connsiteY5" fmla="*/ 638141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099333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120115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58456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62262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59600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61979 h 6862262"/>
              <a:gd name="connsiteX7" fmla="*/ 3810 w 9147810"/>
              <a:gd name="connsiteY7" fmla="*/ 3806 h 6862262"/>
              <a:gd name="connsiteX0" fmla="*/ 3810 w 9147810"/>
              <a:gd name="connsiteY0" fmla="*/ 3806 h 6858975"/>
              <a:gd name="connsiteX1" fmla="*/ 9145905 w 9147810"/>
              <a:gd name="connsiteY1" fmla="*/ 0 h 6858975"/>
              <a:gd name="connsiteX2" fmla="*/ 9147810 w 9147810"/>
              <a:gd name="connsiteY2" fmla="*/ 4615799 h 6858975"/>
              <a:gd name="connsiteX3" fmla="*/ 4300470 w 9147810"/>
              <a:gd name="connsiteY3" fmla="*/ 6858975 h 6858975"/>
              <a:gd name="connsiteX4" fmla="*/ 4186195 w 9147810"/>
              <a:gd name="connsiteY4" fmla="*/ 6855127 h 6858975"/>
              <a:gd name="connsiteX5" fmla="*/ 5175076 w 9147810"/>
              <a:gd name="connsiteY5" fmla="*/ 6398063 h 6858975"/>
              <a:gd name="connsiteX6" fmla="*/ 0 w 9147810"/>
              <a:gd name="connsiteY6" fmla="*/ 4961979 h 6858975"/>
              <a:gd name="connsiteX7" fmla="*/ 3810 w 9147810"/>
              <a:gd name="connsiteY7" fmla="*/ 3806 h 6858975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300470 w 9147810"/>
              <a:gd name="connsiteY3" fmla="*/ 6858975 h 6859884"/>
              <a:gd name="connsiteX4" fmla="*/ 4177266 w 9147810"/>
              <a:gd name="connsiteY4" fmla="*/ 6859884 h 6859884"/>
              <a:gd name="connsiteX5" fmla="*/ 5175076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75076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80435 w 9147810"/>
              <a:gd name="connsiteY5" fmla="*/ 6395685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80838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5480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2024 w 9146024"/>
              <a:gd name="connsiteY0" fmla="*/ 3806 h 6859884"/>
              <a:gd name="connsiteX1" fmla="*/ 9144119 w 9146024"/>
              <a:gd name="connsiteY1" fmla="*/ 0 h 6859884"/>
              <a:gd name="connsiteX2" fmla="*/ 9146024 w 9146024"/>
              <a:gd name="connsiteY2" fmla="*/ 4615799 h 6859884"/>
              <a:gd name="connsiteX3" fmla="*/ 4284397 w 9146024"/>
              <a:gd name="connsiteY3" fmla="*/ 6858975 h 6859884"/>
              <a:gd name="connsiteX4" fmla="*/ 4173694 w 9146024"/>
              <a:gd name="connsiteY4" fmla="*/ 6859884 h 6859884"/>
              <a:gd name="connsiteX5" fmla="*/ 5176863 w 9146024"/>
              <a:gd name="connsiteY5" fmla="*/ 6398063 h 6859884"/>
              <a:gd name="connsiteX6" fmla="*/ 0 w 9146024"/>
              <a:gd name="connsiteY6" fmla="*/ 4961980 h 6859884"/>
              <a:gd name="connsiteX7" fmla="*/ 2024 w 9146024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5480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59602 h 6859884"/>
              <a:gd name="connsiteX7" fmla="*/ 3810 w 9147810"/>
              <a:gd name="connsiteY7" fmla="*/ 3806 h 6859884"/>
              <a:gd name="connsiteX0" fmla="*/ 7382 w 9151382"/>
              <a:gd name="connsiteY0" fmla="*/ 3806 h 6859884"/>
              <a:gd name="connsiteX1" fmla="*/ 9149477 w 9151382"/>
              <a:gd name="connsiteY1" fmla="*/ 0 h 6859884"/>
              <a:gd name="connsiteX2" fmla="*/ 9151382 w 9151382"/>
              <a:gd name="connsiteY2" fmla="*/ 4615799 h 6859884"/>
              <a:gd name="connsiteX3" fmla="*/ 4289755 w 9151382"/>
              <a:gd name="connsiteY3" fmla="*/ 6858975 h 6859884"/>
              <a:gd name="connsiteX4" fmla="*/ 4179052 w 9151382"/>
              <a:gd name="connsiteY4" fmla="*/ 6859884 h 6859884"/>
              <a:gd name="connsiteX5" fmla="*/ 5182221 w 9151382"/>
              <a:gd name="connsiteY5" fmla="*/ 6398063 h 6859884"/>
              <a:gd name="connsiteX6" fmla="*/ 0 w 9151382"/>
              <a:gd name="connsiteY6" fmla="*/ 4961982 h 6859884"/>
              <a:gd name="connsiteX7" fmla="*/ 7382 w 9151382"/>
              <a:gd name="connsiteY7" fmla="*/ 3806 h 6859884"/>
              <a:gd name="connsiteX0" fmla="*/ 2024 w 9151382"/>
              <a:gd name="connsiteY0" fmla="*/ 3806 h 6859884"/>
              <a:gd name="connsiteX1" fmla="*/ 9149477 w 9151382"/>
              <a:gd name="connsiteY1" fmla="*/ 0 h 6859884"/>
              <a:gd name="connsiteX2" fmla="*/ 9151382 w 9151382"/>
              <a:gd name="connsiteY2" fmla="*/ 4615799 h 6859884"/>
              <a:gd name="connsiteX3" fmla="*/ 4289755 w 9151382"/>
              <a:gd name="connsiteY3" fmla="*/ 6858975 h 6859884"/>
              <a:gd name="connsiteX4" fmla="*/ 4179052 w 9151382"/>
              <a:gd name="connsiteY4" fmla="*/ 6859884 h 6859884"/>
              <a:gd name="connsiteX5" fmla="*/ 5182221 w 9151382"/>
              <a:gd name="connsiteY5" fmla="*/ 6398063 h 6859884"/>
              <a:gd name="connsiteX6" fmla="*/ 0 w 9151382"/>
              <a:gd name="connsiteY6" fmla="*/ 4961982 h 6859884"/>
              <a:gd name="connsiteX7" fmla="*/ 2024 w 9151382"/>
              <a:gd name="connsiteY7" fmla="*/ 3806 h 6859884"/>
              <a:gd name="connsiteX0" fmla="*/ 2024 w 9153049"/>
              <a:gd name="connsiteY0" fmla="*/ 3806 h 6859884"/>
              <a:gd name="connsiteX1" fmla="*/ 9153049 w 9153049"/>
              <a:gd name="connsiteY1" fmla="*/ 0 h 6859884"/>
              <a:gd name="connsiteX2" fmla="*/ 9151382 w 9153049"/>
              <a:gd name="connsiteY2" fmla="*/ 4615799 h 6859884"/>
              <a:gd name="connsiteX3" fmla="*/ 4289755 w 9153049"/>
              <a:gd name="connsiteY3" fmla="*/ 6858975 h 6859884"/>
              <a:gd name="connsiteX4" fmla="*/ 4179052 w 9153049"/>
              <a:gd name="connsiteY4" fmla="*/ 6859884 h 6859884"/>
              <a:gd name="connsiteX5" fmla="*/ 5182221 w 9153049"/>
              <a:gd name="connsiteY5" fmla="*/ 6398063 h 6859884"/>
              <a:gd name="connsiteX6" fmla="*/ 0 w 9153049"/>
              <a:gd name="connsiteY6" fmla="*/ 4961982 h 6859884"/>
              <a:gd name="connsiteX7" fmla="*/ 2024 w 9153049"/>
              <a:gd name="connsiteY7" fmla="*/ 3806 h 685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3049" h="6859884">
                <a:moveTo>
                  <a:pt x="2024" y="3806"/>
                </a:moveTo>
                <a:lnTo>
                  <a:pt x="9153049" y="0"/>
                </a:lnTo>
                <a:cubicBezTo>
                  <a:pt x="9152493" y="1538600"/>
                  <a:pt x="9151938" y="3077199"/>
                  <a:pt x="9151382" y="4615799"/>
                </a:cubicBezTo>
                <a:lnTo>
                  <a:pt x="4289755" y="6858975"/>
                </a:lnTo>
                <a:lnTo>
                  <a:pt x="4179052" y="6859884"/>
                </a:lnTo>
                <a:lnTo>
                  <a:pt x="5182221" y="6398063"/>
                </a:lnTo>
                <a:lnTo>
                  <a:pt x="0" y="4961982"/>
                </a:lnTo>
                <a:cubicBezTo>
                  <a:pt x="0" y="3242150"/>
                  <a:pt x="2024" y="1723638"/>
                  <a:pt x="2024" y="3806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tIns="540000" bIns="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0" name="Bild 8" descr="BMWMINIRR_5fbg Kopie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0" y="6137292"/>
            <a:ext cx="1724211" cy="36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8948" y="269622"/>
            <a:ext cx="11224685" cy="10925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4000" b="1" cap="all" baseline="0">
                <a:solidFill>
                  <a:srgbClr val="404040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</a:t>
            </a:r>
            <a:br>
              <a:rPr lang="en-US" noProof="0" dirty="0"/>
            </a:br>
            <a:r>
              <a:rPr lang="en-US" noProof="0" dirty="0"/>
              <a:t>Double-Line Headline.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8" y="1386804"/>
            <a:ext cx="11224685" cy="534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  <a:defRPr sz="2000" b="1" cap="all" baseline="0">
                <a:solidFill>
                  <a:srgbClr val="404040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Double-line </a:t>
            </a:r>
            <a:r>
              <a:rPr lang="en-US" noProof="0" dirty="0" err="1"/>
              <a:t>Subheadline</a:t>
            </a:r>
            <a:r>
              <a:rPr lang="en-US" noProof="0" dirty="0"/>
              <a:t>.</a:t>
            </a:r>
          </a:p>
        </p:txBody>
      </p:sp>
      <p:sp>
        <p:nvSpPr>
          <p:cNvPr id="18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92111" y="5431512"/>
            <a:ext cx="1620000" cy="3194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None/>
              <a:defRPr lang="de-DE" sz="1100" b="1" i="0" baseline="0" dirty="0" smtClean="0">
                <a:latin typeface="BMW Group Condensed Bold"/>
                <a:ea typeface="BMW Type Global Pro Regular" pitchFamily="2" charset="0"/>
                <a:cs typeface="BMW Group Condensed Bold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de-DE" dirty="0"/>
              <a:t>Department | Date</a:t>
            </a:r>
          </a:p>
        </p:txBody>
      </p:sp>
      <p:pic>
        <p:nvPicPr>
          <p:cNvPr id="21" name="Bild 7" descr="WortmarkeBMWGROUP Kopie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0" y="5927742"/>
            <a:ext cx="757731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52" y="5927742"/>
            <a:ext cx="1154481" cy="3600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91291" y="6282548"/>
            <a:ext cx="2230445" cy="29238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300" kern="1200" dirty="0">
                <a:solidFill>
                  <a:schemeClr val="tx1"/>
                </a:solidFill>
                <a:latin typeface="BMW Group Light" pitchFamily="2" charset="0"/>
                <a:ea typeface="+mn-ea"/>
                <a:cs typeface="BMW Group Light" pitchFamily="2" charset="0"/>
              </a:rPr>
              <a:t>Financial Services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01" userDrawn="1">
          <p15:clr>
            <a:srgbClr val="FBAE40"/>
          </p15:clr>
        </p15:guide>
        <p15:guide id="2" pos="7384" userDrawn="1">
          <p15:clr>
            <a:srgbClr val="FBAE40"/>
          </p15:clr>
        </p15:guide>
        <p15:guide id="5" orient="horz" pos="3752" userDrawn="1">
          <p15:clr>
            <a:srgbClr val="FBAE40"/>
          </p15:clr>
        </p15:guide>
        <p15:guide id="6" orient="horz" pos="210" userDrawn="1">
          <p15:clr>
            <a:srgbClr val="FBAE40"/>
          </p15:clr>
        </p15:guide>
        <p15:guide id="7" orient="horz" pos="35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488948" y="1413936"/>
            <a:ext cx="5486400" cy="260616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6193368" y="1413936"/>
            <a:ext cx="5520267" cy="260616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/>
              <a:t>Subject | Department | Date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7"/>
          </p:nvPr>
        </p:nvSpPr>
        <p:spPr>
          <a:xfrm>
            <a:off x="488948" y="4183352"/>
            <a:ext cx="5486400" cy="1938048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6193368" y="4191000"/>
            <a:ext cx="5520267" cy="1930400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Click to edit Master text styles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pos="3896" userDrawn="1">
          <p15:clr>
            <a:srgbClr val="FBAE40"/>
          </p15:clr>
        </p15:guide>
        <p15:guide id="6" pos="301" userDrawn="1">
          <p15:clr>
            <a:srgbClr val="FBAE40"/>
          </p15:clr>
        </p15:guide>
        <p15:guide id="7" pos="7384" userDrawn="1">
          <p15:clr>
            <a:srgbClr val="FBAE40"/>
          </p15:clr>
        </p15:guide>
        <p15:guide id="8" pos="3768" userDrawn="1">
          <p15:clr>
            <a:srgbClr val="FBAE40"/>
          </p15:clr>
        </p15:guide>
        <p15:guide id="9" orient="horz" pos="4042" userDrawn="1">
          <p15:clr>
            <a:srgbClr val="FBAE40"/>
          </p15:clr>
        </p15:guide>
        <p15:guide id="10" orient="horz" pos="4260" userDrawn="1">
          <p15:clr>
            <a:srgbClr val="FBAE40"/>
          </p15:clr>
        </p15:guide>
        <p15:guide id="11" orient="horz" pos="2636" userDrawn="1">
          <p15:clr>
            <a:srgbClr val="FBAE40"/>
          </p15:clr>
        </p15:guide>
        <p15:guide id="12" orient="horz" pos="253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488950" y="1413936"/>
            <a:ext cx="3578577" cy="1675641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4295424" y="1413936"/>
            <a:ext cx="3584221" cy="1683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8134521" y="1413936"/>
            <a:ext cx="3579112" cy="168329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l"/>
            <a:r>
              <a:rPr lang="en-GB" noProof="0"/>
              <a:t>Subject | Department | 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488950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39"/>
          </p:nvPr>
        </p:nvSpPr>
        <p:spPr>
          <a:xfrm>
            <a:off x="4301070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40"/>
          </p:nvPr>
        </p:nvSpPr>
        <p:spPr>
          <a:xfrm>
            <a:off x="8135058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7384" userDrawn="1">
          <p15:clr>
            <a:srgbClr val="FBAE40"/>
          </p15:clr>
        </p15:guide>
        <p15:guide id="8" pos="301" userDrawn="1">
          <p15:clr>
            <a:srgbClr val="FBAE40"/>
          </p15:clr>
        </p15:guide>
        <p15:guide id="9" pos="5120" userDrawn="1">
          <p15:clr>
            <a:srgbClr val="FBAE40"/>
          </p15:clr>
        </p15:guide>
        <p15:guide id="10" pos="4968" userDrawn="1">
          <p15:clr>
            <a:srgbClr val="FBAE40"/>
          </p15:clr>
        </p15:guide>
        <p15:guide id="11" pos="2704" userDrawn="1">
          <p15:clr>
            <a:srgbClr val="FBAE40"/>
          </p15:clr>
        </p15:guide>
        <p15:guide id="12" pos="256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88950" y="1413936"/>
            <a:ext cx="2619020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3352802" y="1413936"/>
            <a:ext cx="2617423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endParaRPr lang="en-US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6220182" y="1413936"/>
            <a:ext cx="2619020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endParaRPr 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9096213" y="1413936"/>
            <a:ext cx="2617423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l"/>
            <a:r>
              <a:rPr lang="en-GB" noProof="0"/>
              <a:t>Subject | Department | Date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488948" y="2895604"/>
            <a:ext cx="2619021" cy="3225799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39"/>
          </p:nvPr>
        </p:nvSpPr>
        <p:spPr>
          <a:xfrm>
            <a:off x="3352803" y="2895604"/>
            <a:ext cx="2619021" cy="3225799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dirty="0" smtClean="0">
                <a:solidFill>
                  <a:srgbClr val="404040"/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40"/>
          </p:nvPr>
        </p:nvSpPr>
        <p:spPr>
          <a:xfrm>
            <a:off x="6220180" y="2887134"/>
            <a:ext cx="2619021" cy="3234266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9094612" y="2887134"/>
            <a:ext cx="2619021" cy="3234266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/>
              <a:t>Click to edit Master text styles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  <p15:guide id="9" pos="1960" userDrawn="1">
          <p15:clr>
            <a:srgbClr val="FBAE40"/>
          </p15:clr>
        </p15:guide>
        <p15:guide id="10" pos="2112" userDrawn="1">
          <p15:clr>
            <a:srgbClr val="FBAE40"/>
          </p15:clr>
        </p15:guide>
        <p15:guide id="11" pos="3768" userDrawn="1">
          <p15:clr>
            <a:srgbClr val="FBAE40"/>
          </p15:clr>
        </p15:guide>
        <p15:guide id="12" pos="3912" userDrawn="1">
          <p15:clr>
            <a:srgbClr val="FBAE40"/>
          </p15:clr>
        </p15:guide>
        <p15:guide id="13" pos="5564" userDrawn="1">
          <p15:clr>
            <a:srgbClr val="FBAE40"/>
          </p15:clr>
        </p15:guide>
        <p15:guide id="14" pos="57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in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6204657" y="1413933"/>
            <a:ext cx="5508976" cy="4707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6" y="1413933"/>
            <a:ext cx="5971817" cy="4715934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720000" rIns="0" bIns="0" rtlCol="0" anchor="ctr" anchorCtr="0">
            <a:noAutofit/>
          </a:bodyPr>
          <a:lstStyle>
            <a:lvl1pPr algn="ctr">
              <a:buFontTx/>
              <a:buNone/>
              <a:defRPr lang="en-US" sz="20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GB" noProof="0"/>
              <a:t>Subject | Department | Date</a:t>
            </a:r>
            <a:endParaRPr lang="en-GB" noProof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  <p15:guide id="9" pos="3768" userDrawn="1">
          <p15:clr>
            <a:srgbClr val="FBAE40"/>
          </p15:clr>
        </p15:guide>
        <p15:guide id="10" pos="39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without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 baseline="0"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50051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41345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" userDrawn="1">
          <p15:clr>
            <a:srgbClr val="FBAE40"/>
          </p15:clr>
        </p15:guide>
        <p15:guide id="2" pos="7384" userDrawn="1">
          <p15:clr>
            <a:srgbClr val="FBAE40"/>
          </p15:clr>
        </p15:guide>
        <p15:guide id="3" orient="horz" pos="21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890" userDrawn="1">
          <p15:clr>
            <a:srgbClr val="FBAE40"/>
          </p15:clr>
        </p15:guide>
        <p15:guide id="6" orient="horz" pos="3858" userDrawn="1">
          <p15:clr>
            <a:srgbClr val="FBAE40"/>
          </p15:clr>
        </p15:guide>
        <p15:guide id="7" orient="horz" pos="4260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noProof="0" dirty="0"/>
              <a:t>Subject | Department | Date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  <p15:guide id="2" orient="horz" pos="216" userDrawn="1">
          <p15:clr>
            <a:srgbClr val="FBAE40"/>
          </p15:clr>
        </p15:guide>
        <p15:guide id="3" orient="horz" pos="888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noProof="0"/>
              <a:t>Subject | Department | Date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E4E8EE"/>
              </a:gs>
            </a:gsLst>
            <a:lin ang="16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4322170"/>
            <a:ext cx="12191496" cy="253583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00" y="5927742"/>
            <a:ext cx="1154478" cy="359999"/>
          </a:xfrm>
          <a:prstGeom prst="rect">
            <a:avLst/>
          </a:prstGeom>
        </p:spPr>
      </p:pic>
      <p:sp>
        <p:nvSpPr>
          <p:cNvPr id="1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8948" y="1799485"/>
            <a:ext cx="11224685" cy="10925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39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Double-Line Headline.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8" y="2916667"/>
            <a:ext cx="11224685" cy="534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20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Double-Line </a:t>
            </a:r>
            <a:r>
              <a:rPr lang="en-US" noProof="0" dirty="0" err="1"/>
              <a:t>Subheadline</a:t>
            </a:r>
            <a:r>
              <a:rPr lang="en-US" noProof="0" dirty="0"/>
              <a:t>.</a:t>
            </a:r>
          </a:p>
        </p:txBody>
      </p:sp>
      <p:pic>
        <p:nvPicPr>
          <p:cNvPr id="14" name="Bild 8" descr="BMWMINIRR_5fbg Kopie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70" y="6137292"/>
            <a:ext cx="1724211" cy="36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92111" y="5431512"/>
            <a:ext cx="1620000" cy="3194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None/>
              <a:defRPr lang="de-DE" sz="1100" b="1" i="0" baseline="0" dirty="0" smtClean="0">
                <a:latin typeface="BMW Group Condensed Bold"/>
                <a:ea typeface="BMW Type Global Pro Regular" pitchFamily="2" charset="0"/>
                <a:cs typeface="BMW Group Condensed Bold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de-DE" dirty="0"/>
              <a:t>Department | Date</a:t>
            </a:r>
          </a:p>
        </p:txBody>
      </p:sp>
      <p:pic>
        <p:nvPicPr>
          <p:cNvPr id="13" name="Bild 7" descr="WortmarkeBMWGROUP Kopie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0" y="5927742"/>
            <a:ext cx="757731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 userDrawn="1"/>
        </p:nvSpPr>
        <p:spPr>
          <a:xfrm>
            <a:off x="391291" y="6282548"/>
            <a:ext cx="2230445" cy="29238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300" kern="1200" dirty="0">
                <a:solidFill>
                  <a:schemeClr val="tx1"/>
                </a:solidFill>
                <a:latin typeface="BMW Group Light" pitchFamily="2" charset="0"/>
                <a:ea typeface="+mn-ea"/>
                <a:cs typeface="BMW Group Light" pitchFamily="2" charset="0"/>
              </a:rPr>
              <a:t>Financial Services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79" userDrawn="1">
          <p15:clr>
            <a:srgbClr val="FBAE40"/>
          </p15:clr>
        </p15:guide>
        <p15:guide id="2" orient="horz" pos="1128" userDrawn="1">
          <p15:clr>
            <a:srgbClr val="FBAE40"/>
          </p15:clr>
        </p15:guide>
        <p15:guide id="3" orient="horz" pos="3544" userDrawn="1">
          <p15:clr>
            <a:srgbClr val="FBAE40"/>
          </p15:clr>
        </p15:guide>
        <p15:guide id="4" orient="horz" pos="1832" userDrawn="1">
          <p15:clr>
            <a:srgbClr val="FBAE40"/>
          </p15:clr>
        </p15:guide>
        <p15:guide id="5" pos="301" userDrawn="1">
          <p15:clr>
            <a:srgbClr val="FBAE40"/>
          </p15:clr>
        </p15:guide>
        <p15:guide id="6" pos="7384" userDrawn="1">
          <p15:clr>
            <a:srgbClr val="FBAE40"/>
          </p15:clr>
        </p15:guide>
        <p15:guide id="7" orient="horz" pos="37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8"/>
          <p:cNvSpPr/>
          <p:nvPr userDrawn="1"/>
        </p:nvSpPr>
        <p:spPr>
          <a:xfrm>
            <a:off x="0" y="0"/>
            <a:ext cx="12192000" cy="62949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E4E8EE"/>
              </a:gs>
            </a:gsLst>
            <a:lin ang="16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6" name="Bild 10" descr="Next_100_Years_Signet.png"/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t="31947" r="48537" b="3"/>
          <a:stretch/>
        </p:blipFill>
        <p:spPr>
          <a:xfrm>
            <a:off x="4664261" y="1"/>
            <a:ext cx="7527739" cy="6330218"/>
          </a:xfrm>
          <a:prstGeom prst="rect">
            <a:avLst/>
          </a:prstGeom>
        </p:spPr>
      </p:pic>
      <p:sp>
        <p:nvSpPr>
          <p:cNvPr id="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9" y="1412875"/>
            <a:ext cx="2989019" cy="9246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7200"/>
              </a:lnSpc>
              <a:spcBef>
                <a:spcPts val="0"/>
              </a:spcBef>
              <a:buNone/>
              <a:defRPr sz="72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01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948" y="2362896"/>
            <a:ext cx="11224685" cy="54886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Chapter.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GB" noProof="0"/>
              <a:t>Subject | Department | Date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36" userDrawn="1">
          <p15:clr>
            <a:srgbClr val="FBAE40"/>
          </p15:clr>
        </p15:guide>
        <p15:guide id="2" orient="horz" pos="887" userDrawn="1">
          <p15:clr>
            <a:srgbClr val="FBAE40"/>
          </p15:clr>
        </p15:guide>
        <p15:guide id="3" pos="7384" userDrawn="1">
          <p15:clr>
            <a:srgbClr val="FBAE40"/>
          </p15:clr>
        </p15:guide>
        <p15:guide id="4" pos="30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 baseline="0"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4707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/>
              <a:t>Subject | Department | Date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01" userDrawn="1">
          <p15:clr>
            <a:srgbClr val="FBAE40"/>
          </p15:clr>
        </p15:guide>
        <p15:guide id="2" pos="7384" userDrawn="1">
          <p15:clr>
            <a:srgbClr val="FBAE40"/>
          </p15:clr>
        </p15:guide>
        <p15:guide id="3" orient="horz" pos="21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890" userDrawn="1">
          <p15:clr>
            <a:srgbClr val="FBAE40"/>
          </p15:clr>
        </p15:guide>
        <p15:guide id="6" orient="horz" pos="3858" userDrawn="1">
          <p15:clr>
            <a:srgbClr val="FBAE40"/>
          </p15:clr>
        </p15:guide>
        <p15:guide id="7" orient="horz" pos="4260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11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6" t="46096" r="-1521" b="2091"/>
          <a:stretch/>
        </p:blipFill>
        <p:spPr>
          <a:xfrm>
            <a:off x="-9832" y="0"/>
            <a:ext cx="6028267" cy="629390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4707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/>
              <a:t>Subject | Department | Date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488948" y="1413933"/>
            <a:ext cx="5486400" cy="4707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193368" y="1413933"/>
            <a:ext cx="5520267" cy="4707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r>
              <a:rPr lang="en-GB" noProof="0"/>
              <a:t>Subject | Department | Date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896" userDrawn="1">
          <p15:clr>
            <a:srgbClr val="FBAE40"/>
          </p15:clr>
        </p15:guide>
        <p15:guide id="8" pos="3768" userDrawn="1">
          <p15:clr>
            <a:srgbClr val="FBAE40"/>
          </p15:clr>
        </p15:guide>
        <p15:guide id="9" pos="7384" userDrawn="1">
          <p15:clr>
            <a:srgbClr val="FBAE40"/>
          </p15:clr>
        </p15:guide>
        <p15:guide id="10" pos="30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with Sub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2"/>
          </p:nvPr>
        </p:nvSpPr>
        <p:spPr>
          <a:xfrm>
            <a:off x="6193368" y="1795463"/>
            <a:ext cx="5520267" cy="43259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3"/>
          </p:nvPr>
        </p:nvSpPr>
        <p:spPr>
          <a:xfrm>
            <a:off x="488948" y="1795463"/>
            <a:ext cx="5486400" cy="43259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l"/>
            <a:r>
              <a:rPr lang="en-GB" noProof="0"/>
              <a:t>Subject | Department | Date</a:t>
            </a:r>
            <a:endParaRPr lang="en-GB" noProof="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88950" y="1412875"/>
            <a:ext cx="5486400" cy="3238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93368" y="1412875"/>
            <a:ext cx="5486400" cy="3238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897" userDrawn="1">
          <p15:clr>
            <a:srgbClr val="FBAE40"/>
          </p15:clr>
        </p15:guide>
        <p15:guide id="8" pos="3769" userDrawn="1">
          <p15:clr>
            <a:srgbClr val="FBAE40"/>
          </p15:clr>
        </p15:guide>
        <p15:guide id="9" pos="7384" userDrawn="1">
          <p15:clr>
            <a:srgbClr val="FBAE40"/>
          </p15:clr>
        </p15:guide>
        <p15:guide id="10" orient="horz" pos="1131" userDrawn="1">
          <p15:clr>
            <a:srgbClr val="FBAE40"/>
          </p15:clr>
        </p15:guide>
        <p15:guide id="11" orient="horz" pos="1094" userDrawn="1">
          <p15:clr>
            <a:srgbClr val="FBAE40"/>
          </p15:clr>
        </p15:guide>
        <p15:guide id="12" pos="30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/>
              <a:t>Subject | Department | Date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36"/>
          </p:nvPr>
        </p:nvSpPr>
        <p:spPr>
          <a:xfrm>
            <a:off x="488948" y="1413933"/>
            <a:ext cx="11224685" cy="4707467"/>
          </a:xfrm>
          <a:pattFill prst="wdUpDiag">
            <a:fgClr>
              <a:srgbClr val="BFBFBF"/>
            </a:fgClr>
            <a:bgClr>
              <a:schemeClr val="bg1"/>
            </a:bgClr>
          </a:pattFill>
        </p:spPr>
        <p:txBody>
          <a:bodyPr tIns="540000" anchor="ctr"/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  <p15:guide id="2" orient="horz" pos="216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pos="301" userDrawn="1">
          <p15:clr>
            <a:srgbClr val="FBAE40"/>
          </p15:clr>
        </p15:guide>
        <p15:guide id="6" pos="7384" userDrawn="1">
          <p15:clr>
            <a:srgbClr val="FBAE40"/>
          </p15:clr>
        </p15:guide>
        <p15:guide id="7" orient="horz" pos="4042" userDrawn="1">
          <p15:clr>
            <a:srgbClr val="FBAE40"/>
          </p15:clr>
        </p15:guide>
        <p15:guide id="8" orient="horz" pos="42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5" y="1413933"/>
            <a:ext cx="12192003" cy="5444068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20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  <p15:guide id="2" orient="horz" pos="216" userDrawn="1">
          <p15:clr>
            <a:srgbClr val="FBAE40"/>
          </p15:clr>
        </p15:guide>
        <p15:guide id="3" pos="301" userDrawn="1">
          <p15:clr>
            <a:srgbClr val="FBAE40"/>
          </p15:clr>
        </p15:guide>
        <p15:guide id="4" pos="7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88949" y="6425350"/>
            <a:ext cx="9851675" cy="331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rgbClr val="404040"/>
                </a:solidFill>
              </a:defRPr>
            </a:lvl1pPr>
          </a:lstStyle>
          <a:p>
            <a:pPr algn="l"/>
            <a:r>
              <a:rPr lang="en-GB" noProof="0" dirty="0"/>
              <a:t>Subject | Department | Date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586156" y="6425347"/>
            <a:ext cx="1127477" cy="3317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404040"/>
                </a:solidFill>
              </a:defRPr>
            </a:lvl1pPr>
          </a:lstStyle>
          <a:p>
            <a:r>
              <a:rPr lang="en-US" noProof="0" dirty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0" name="Rechteck 279"/>
          <p:cNvSpPr/>
          <p:nvPr/>
        </p:nvSpPr>
        <p:spPr>
          <a:xfrm>
            <a:off x="237067" y="177800"/>
            <a:ext cx="24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8" name="empower - DO NOT DELETE!!!" hidden="1"/>
          <p:cNvSpPr/>
          <p:nvPr userDrawn="1">
            <p:custDataLst>
              <p:tags r:id="rId18"/>
            </p:custDataLst>
          </p:nvPr>
        </p:nvSpPr>
        <p:spPr>
          <a:xfrm>
            <a:off x="-1693333" y="-1270000"/>
            <a:ext cx="0" cy="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ts val="2700"/>
              </a:lnSpc>
            </a:pPr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48" y="1413933"/>
            <a:ext cx="11224685" cy="47074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/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6" r:id="rId2"/>
    <p:sldLayoutId id="2147483748" r:id="rId3"/>
    <p:sldLayoutId id="2147483749" r:id="rId4"/>
    <p:sldLayoutId id="2147483752" r:id="rId5"/>
    <p:sldLayoutId id="2147483750" r:id="rId6"/>
    <p:sldLayoutId id="2147483751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65" r:id="rId14"/>
    <p:sldLayoutId id="2147483762" r:id="rId15"/>
    <p:sldLayoutId id="2147483764" r:id="rId16"/>
  </p:sldLayoutIdLst>
  <p:hf hd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de-DE" sz="2600" b="1" kern="1200" cap="all" baseline="0" smtClean="0">
          <a:solidFill>
            <a:srgbClr val="92A2BD"/>
          </a:solidFill>
          <a:latin typeface="+mj-lt"/>
          <a:ea typeface="+mn-ea"/>
          <a:cs typeface="+mn-cs"/>
        </a:defRPr>
      </a:lvl1pPr>
    </p:titleStyle>
    <p:bodyStyle>
      <a:lvl1pPr marL="176213" indent="-176213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ableau.bmwgroup.net/#/workbooks/295/views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2937C06-16B4-7441-B113-CF6DCBB6B4A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7"/>
          <a:stretch>
            <a:fillRect/>
          </a:stretch>
        </p:blipFill>
        <p:spPr>
          <a:xfrm>
            <a:off x="-9525" y="3175"/>
            <a:ext cx="12203113" cy="6869113"/>
          </a:xfrm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J.d</a:t>
            </a:r>
            <a:r>
              <a:rPr lang="de-DE" dirty="0"/>
              <a:t>. power </a:t>
            </a:r>
            <a:r>
              <a:rPr lang="de-DE" dirty="0" err="1"/>
              <a:t>ratings</a:t>
            </a:r>
            <a:r>
              <a:rPr lang="de-DE" dirty="0"/>
              <a:t>.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Customer </a:t>
            </a:r>
            <a:r>
              <a:rPr lang="de-DE" dirty="0" err="1"/>
              <a:t>sentiment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488948" y="5329746"/>
            <a:ext cx="1333367" cy="39492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de-DE" dirty="0"/>
              <a:t>Eric Paulz</a:t>
            </a:r>
          </a:p>
          <a:p>
            <a:pPr>
              <a:spcAft>
                <a:spcPts val="0"/>
              </a:spcAft>
            </a:pPr>
            <a:r>
              <a:rPr lang="de-DE" dirty="0"/>
              <a:t>FG-AM-7 | June 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B715B5-B0AD-CD45-9CBC-05605D273272}"/>
              </a:ext>
            </a:extLst>
          </p:cNvPr>
          <p:cNvSpPr/>
          <p:nvPr/>
        </p:nvSpPr>
        <p:spPr>
          <a:xfrm>
            <a:off x="165132" y="6350734"/>
            <a:ext cx="2224392" cy="2077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err="1">
              <a:solidFill>
                <a:schemeClr val="bg1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142BF-18F0-7649-BF58-DE885A1BA95E}"/>
              </a:ext>
            </a:extLst>
          </p:cNvPr>
          <p:cNvSpPr/>
          <p:nvPr/>
        </p:nvSpPr>
        <p:spPr>
          <a:xfrm>
            <a:off x="1342417" y="5888477"/>
            <a:ext cx="1355387" cy="56613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err="1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482032-214F-EC4A-B718-08B9AE4DF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96" y="5888477"/>
            <a:ext cx="741579" cy="7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2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3404-4553-B24B-B7AE-D91CECFA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J.d.</a:t>
            </a:r>
            <a:r>
              <a:rPr lang="en-US" dirty="0"/>
              <a:t> power 2018 ratings.</a:t>
            </a:r>
            <a:br>
              <a:rPr lang="en-US" dirty="0"/>
            </a:br>
            <a:r>
              <a:rPr lang="en-US" dirty="0"/>
              <a:t>Overview.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B6A5A-D4B6-F94D-A86B-95EB80698E6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1205" y="1903790"/>
            <a:ext cx="5628823" cy="324515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Objective.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Methodology.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Results.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7358-8B80-F04D-A783-E497B66297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dirty="0"/>
              <a:t>Sentiment Analysis | FG-AM-7 | June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0F369-0C68-DB4C-8D30-96B2F7F4D5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196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4EE0-6374-9643-83CD-F4A4C633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j.d.</a:t>
            </a:r>
            <a:r>
              <a:rPr lang="en-US" dirty="0"/>
              <a:t> power 2018 ratings.</a:t>
            </a:r>
            <a:br>
              <a:rPr lang="en-US" dirty="0"/>
            </a:br>
            <a:r>
              <a:rPr lang="en-US" dirty="0"/>
              <a:t>1. Objective.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D1177-B3FD-1449-A4E6-99140304DA2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3534" y="1719158"/>
            <a:ext cx="11224685" cy="3571300"/>
          </a:xfrm>
        </p:spPr>
        <p:txBody>
          <a:bodyPr/>
          <a:lstStyle/>
          <a:p>
            <a:r>
              <a:rPr lang="en-US" dirty="0"/>
              <a:t>Analyze and extract emotions from customer feedback.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Calculate overall sentiment score for each vehicle represented in the survey.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Identify trends in the data from 2015 through 2018.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4CB68-46A4-844A-86A9-63674E3AEE6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dirty="0"/>
              <a:t>Sentiment Analysis | FG-AM-7 | June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4C45-B135-FC44-951B-4DF8B2114B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8" name="Graphic 7" descr="Users">
            <a:extLst>
              <a:ext uri="{FF2B5EF4-FFF2-40B4-BE49-F238E27FC236}">
                <a16:creationId xmlns:a16="http://schemas.microsoft.com/office/drawing/2014/main" id="{AC714252-FE4C-F645-BDB4-A17D0318B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4090" y="1378974"/>
            <a:ext cx="914400" cy="914400"/>
          </a:xfrm>
          <a:prstGeom prst="rect">
            <a:avLst/>
          </a:prstGeom>
        </p:spPr>
      </p:pic>
      <p:pic>
        <p:nvPicPr>
          <p:cNvPr id="11" name="Graphic 10" descr="Gears">
            <a:extLst>
              <a:ext uri="{FF2B5EF4-FFF2-40B4-BE49-F238E27FC236}">
                <a16:creationId xmlns:a16="http://schemas.microsoft.com/office/drawing/2014/main" id="{7854E0AA-230A-9144-ADC8-7E0C37EFC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2129" y="2545429"/>
            <a:ext cx="914400" cy="914400"/>
          </a:xfrm>
          <a:prstGeom prst="rect">
            <a:avLst/>
          </a:prstGeom>
        </p:spPr>
      </p:pic>
      <p:pic>
        <p:nvPicPr>
          <p:cNvPr id="14" name="Graphic 13" descr="UpwardTrend_LTR">
            <a:extLst>
              <a:ext uri="{FF2B5EF4-FFF2-40B4-BE49-F238E27FC236}">
                <a16:creationId xmlns:a16="http://schemas.microsoft.com/office/drawing/2014/main" id="{17CD29C0-169A-DC42-8BBD-FC72A8754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5495" y="34672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66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135E-7A24-9644-8371-1F5BA7DE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j.d.</a:t>
            </a:r>
            <a:r>
              <a:rPr lang="en-US" dirty="0"/>
              <a:t> power 2018 ratings.</a:t>
            </a:r>
            <a:br>
              <a:rPr lang="en-US" dirty="0"/>
            </a:br>
            <a:r>
              <a:rPr lang="en-US" dirty="0"/>
              <a:t>2. Methodology.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9EF1-1B31-BA46-9733-0E00CF0B1C6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947" y="1413933"/>
            <a:ext cx="6236317" cy="4707467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Sentiment analysis using VADER.</a:t>
            </a:r>
          </a:p>
          <a:p>
            <a:pPr lvl="1"/>
            <a:r>
              <a:rPr lang="en-US" dirty="0"/>
              <a:t>VADER = </a:t>
            </a:r>
            <a:r>
              <a:rPr lang="en-US" b="1" dirty="0"/>
              <a:t>V</a:t>
            </a:r>
            <a:r>
              <a:rPr lang="en-US" dirty="0"/>
              <a:t>alence </a:t>
            </a:r>
            <a:r>
              <a:rPr lang="en-US" b="1" dirty="0"/>
              <a:t>A</a:t>
            </a:r>
            <a:r>
              <a:rPr lang="en-US" dirty="0"/>
              <a:t>ware </a:t>
            </a:r>
            <a:r>
              <a:rPr lang="en-US" b="1" dirty="0"/>
              <a:t>D</a:t>
            </a:r>
            <a:r>
              <a:rPr lang="en-US" dirty="0"/>
              <a:t>ictionary for </a:t>
            </a:r>
            <a:r>
              <a:rPr lang="en-US" dirty="0" err="1"/>
              <a:t>s</a:t>
            </a:r>
            <a:r>
              <a:rPr lang="en-US" b="1" dirty="0" err="1"/>
              <a:t>E</a:t>
            </a:r>
            <a:r>
              <a:rPr lang="en-US" dirty="0" err="1"/>
              <a:t>ntiment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easoning.</a:t>
            </a:r>
          </a:p>
          <a:p>
            <a:pPr lvl="1"/>
            <a:r>
              <a:rPr lang="en-US" dirty="0"/>
              <a:t>Measures </a:t>
            </a:r>
            <a:r>
              <a:rPr lang="en-US" u="sng" dirty="0"/>
              <a:t>polarity</a:t>
            </a:r>
            <a:r>
              <a:rPr lang="en-US" dirty="0"/>
              <a:t> (positive/negative) AND </a:t>
            </a:r>
            <a:r>
              <a:rPr lang="en-US" u="sng" dirty="0"/>
              <a:t>intensity</a:t>
            </a:r>
            <a:r>
              <a:rPr lang="en-US" dirty="0"/>
              <a:t> of emotion.</a:t>
            </a:r>
          </a:p>
          <a:p>
            <a:pPr marL="180000" lvl="1" indent="0">
              <a:buNone/>
            </a:pPr>
            <a:endParaRPr lang="en-US" dirty="0"/>
          </a:p>
          <a:p>
            <a:pPr lvl="1"/>
            <a:r>
              <a:rPr lang="en-US" dirty="0"/>
              <a:t>Created by C.J. Hutto and Eric Gilbert of Georgia Tech.</a:t>
            </a:r>
          </a:p>
          <a:p>
            <a:pPr lvl="1"/>
            <a:r>
              <a:rPr lang="en-US" dirty="0"/>
              <a:t>Part of Python’s Natural Language Toolkit (NLTK).</a:t>
            </a:r>
          </a:p>
          <a:p>
            <a:pPr marL="180000" lvl="1" indent="0">
              <a:buNone/>
            </a:pPr>
            <a:endParaRPr lang="en-US" dirty="0"/>
          </a:p>
          <a:p>
            <a:pPr lvl="1"/>
            <a:r>
              <a:rPr lang="en-US" dirty="0"/>
              <a:t>Initially used for social media (Tweets), but has become popular many other domains such as product reviews.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6980A1-CDB9-2B41-8B43-08C139EF4960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9594" y="1180461"/>
            <a:ext cx="4999263" cy="494093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CE2FD-7CCA-D54B-AC29-074C202E1D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r>
              <a:rPr lang="en-GB" dirty="0"/>
              <a:t>Sentiment Analysis | FG-AM-7 | June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F70F-EE76-784E-A34D-220BCAADDE7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09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135E-7A24-9644-8371-1F5BA7DE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j.d.</a:t>
            </a:r>
            <a:r>
              <a:rPr lang="en-US" dirty="0"/>
              <a:t> power 2018 ratings.</a:t>
            </a:r>
            <a:br>
              <a:rPr lang="en-US" dirty="0"/>
            </a:br>
            <a:r>
              <a:rPr lang="en-US" dirty="0"/>
              <a:t>2. Methodology.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CE2FD-7CCA-D54B-AC29-074C202E1D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88948" y="6425348"/>
            <a:ext cx="9851675" cy="331787"/>
          </a:xfrm>
        </p:spPr>
        <p:txBody>
          <a:bodyPr/>
          <a:lstStyle/>
          <a:p>
            <a:pPr algn="l"/>
            <a:r>
              <a:rPr lang="en-GB" dirty="0"/>
              <a:t>Sentiment Analysis | FG-AM-7 | June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F70F-EE76-784E-A34D-220BCAADDE7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29AB0-BE4F-F747-A3A3-C24864EE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336" y="1780048"/>
            <a:ext cx="6726070" cy="4262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6B5ABA-80BA-AD4C-9527-CB97EEA1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336" y="1425703"/>
            <a:ext cx="6726070" cy="35939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336B8E-71B2-F74D-BADC-D61839A139F7}"/>
              </a:ext>
            </a:extLst>
          </p:cNvPr>
          <p:cNvCxnSpPr>
            <a:cxnSpLocks/>
          </p:cNvCxnSpPr>
          <p:nvPr/>
        </p:nvCxnSpPr>
        <p:spPr>
          <a:xfrm>
            <a:off x="2616336" y="1786603"/>
            <a:ext cx="6726070" cy="6322"/>
          </a:xfrm>
          <a:prstGeom prst="line">
            <a:avLst/>
          </a:prstGeom>
          <a:ln w="571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17DFF6E-3642-3240-B89B-2923E01E75D2}"/>
              </a:ext>
            </a:extLst>
          </p:cNvPr>
          <p:cNvSpPr/>
          <p:nvPr/>
        </p:nvSpPr>
        <p:spPr>
          <a:xfrm>
            <a:off x="1637928" y="4823012"/>
            <a:ext cx="978408" cy="484632"/>
          </a:xfrm>
          <a:prstGeom prst="rightArrow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err="1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BB2C57-A398-D746-948D-CB4EA46E0067}"/>
              </a:ext>
            </a:extLst>
          </p:cNvPr>
          <p:cNvSpPr txBox="1"/>
          <p:nvPr/>
        </p:nvSpPr>
        <p:spPr>
          <a:xfrm>
            <a:off x="2616336" y="5987509"/>
            <a:ext cx="3883076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Figure </a:t>
            </a:r>
            <a:r>
              <a:rPr lang="en-US" sz="1000" b="1" dirty="0">
                <a:solidFill>
                  <a:srgbClr val="000000"/>
                </a:solidFill>
                <a:latin typeface="BMW Group Condensed" panose="020B0606020202020204" pitchFamily="34" charset="0"/>
              </a:rPr>
              <a:t>01: Sentiment Analysis Tool Comparison from </a:t>
            </a:r>
            <a:r>
              <a:rPr lang="en-US" sz="1000" b="1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SentiBench</a:t>
            </a:r>
            <a:r>
              <a:rPr lang="en-US" sz="1000" b="1" dirty="0">
                <a:solidFill>
                  <a:srgbClr val="000000"/>
                </a:solidFill>
                <a:latin typeface="BMW Group Condensed" panose="020B0606020202020204" pitchFamily="34" charset="0"/>
              </a:rPr>
              <a:t>*</a:t>
            </a:r>
            <a:endParaRPr lang="en-US" sz="1000" b="1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6FEE9-948C-F248-8E9D-55D0B2D3A8DB}"/>
              </a:ext>
            </a:extLst>
          </p:cNvPr>
          <p:cNvSpPr txBox="1"/>
          <p:nvPr/>
        </p:nvSpPr>
        <p:spPr>
          <a:xfrm>
            <a:off x="3657112" y="6483519"/>
            <a:ext cx="4231829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*https://</a:t>
            </a:r>
            <a:r>
              <a:rPr lang="en-US" sz="800" dirty="0" err="1">
                <a:solidFill>
                  <a:srgbClr val="000000"/>
                </a:solidFill>
                <a:latin typeface="BMW Group Condensed" panose="020B0606020202020204" pitchFamily="34" charset="0"/>
              </a:rPr>
              <a:t>pdfs.semanticscholar.org</a:t>
            </a:r>
            <a:r>
              <a:rPr lang="en-US" sz="800" dirty="0">
                <a:solidFill>
                  <a:srgbClr val="000000"/>
                </a:solidFill>
                <a:latin typeface="BMW Group Condensed" panose="020B0606020202020204" pitchFamily="34" charset="0"/>
              </a:rPr>
              <a:t>/389c/8b5ad61f92de080375efb267b4f1a83b2bd5.pdf</a:t>
            </a:r>
            <a:endParaRPr lang="en-US" sz="800" b="0" i="0" u="none" baseline="0" dirty="0">
              <a:solidFill>
                <a:srgbClr val="000000"/>
              </a:solidFill>
              <a:latin typeface="BMW Group Condensed" panose="020B06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59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8D73-F63B-A544-813E-8651B588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j.d.</a:t>
            </a:r>
            <a:r>
              <a:rPr lang="en-US" dirty="0"/>
              <a:t> power 2018 ratings.</a:t>
            </a:r>
            <a:br>
              <a:rPr lang="en-US" dirty="0"/>
            </a:br>
            <a:r>
              <a:rPr lang="en-US" dirty="0"/>
              <a:t>2. Methodology.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E3052-BA57-9A4B-88C7-5CC35A13AEF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7779" y="1413933"/>
            <a:ext cx="11525854" cy="4707467"/>
          </a:xfrm>
        </p:spPr>
        <p:txBody>
          <a:bodyPr/>
          <a:lstStyle/>
          <a:p>
            <a:pPr marL="363787" lvl="2" indent="0">
              <a:buNone/>
            </a:pPr>
            <a:r>
              <a:rPr lang="en-US" dirty="0"/>
              <a:t>Examples:</a:t>
            </a:r>
          </a:p>
          <a:p>
            <a:pPr marL="363787" lvl="2" indent="0">
              <a:buNone/>
            </a:pPr>
            <a:endParaRPr lang="en-US" dirty="0"/>
          </a:p>
          <a:p>
            <a:pPr marL="706687" lvl="2" indent="-342900">
              <a:buFont typeface="+mj-lt"/>
              <a:buAutoNum type="arabicPeriod"/>
            </a:pPr>
            <a:endParaRPr lang="en-US" dirty="0"/>
          </a:p>
          <a:p>
            <a:pPr marL="706687" lvl="2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840A7-A1E2-3443-85D2-137F4DDF29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dirty="0"/>
              <a:t>Sentiment Analysis | FG-AM-7 | June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C6874F-FB21-D04C-83D0-11CD563884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6</a:t>
            </a:fld>
            <a:endParaRPr lang="en-US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4680E2-A9B1-6A49-8AD1-90FF6B2C6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943132"/>
              </p:ext>
            </p:extLst>
          </p:nvPr>
        </p:nvGraphicFramePr>
        <p:xfrm>
          <a:off x="301557" y="1955611"/>
          <a:ext cx="11215992" cy="4039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262">
                  <a:extLst>
                    <a:ext uri="{9D8B030D-6E8A-4147-A177-3AD203B41FA5}">
                      <a16:colId xmlns:a16="http://schemas.microsoft.com/office/drawing/2014/main" val="3854005762"/>
                    </a:ext>
                  </a:extLst>
                </a:gridCol>
                <a:gridCol w="762811">
                  <a:extLst>
                    <a:ext uri="{9D8B030D-6E8A-4147-A177-3AD203B41FA5}">
                      <a16:colId xmlns:a16="http://schemas.microsoft.com/office/drawing/2014/main" val="1395442011"/>
                    </a:ext>
                  </a:extLst>
                </a:gridCol>
                <a:gridCol w="1750596">
                  <a:extLst>
                    <a:ext uri="{9D8B030D-6E8A-4147-A177-3AD203B41FA5}">
                      <a16:colId xmlns:a16="http://schemas.microsoft.com/office/drawing/2014/main" val="2896121105"/>
                    </a:ext>
                  </a:extLst>
                </a:gridCol>
                <a:gridCol w="607178">
                  <a:extLst>
                    <a:ext uri="{9D8B030D-6E8A-4147-A177-3AD203B41FA5}">
                      <a16:colId xmlns:a16="http://schemas.microsoft.com/office/drawing/2014/main" val="2451337336"/>
                    </a:ext>
                  </a:extLst>
                </a:gridCol>
                <a:gridCol w="6309187">
                  <a:extLst>
                    <a:ext uri="{9D8B030D-6E8A-4147-A177-3AD203B41FA5}">
                      <a16:colId xmlns:a16="http://schemas.microsoft.com/office/drawing/2014/main" val="252930752"/>
                    </a:ext>
                  </a:extLst>
                </a:gridCol>
                <a:gridCol w="1215958">
                  <a:extLst>
                    <a:ext uri="{9D8B030D-6E8A-4147-A177-3AD203B41FA5}">
                      <a16:colId xmlns:a16="http://schemas.microsoft.com/office/drawing/2014/main" val="3147165604"/>
                    </a:ext>
                  </a:extLst>
                </a:gridCol>
              </a:tblGrid>
              <a:tr h="4780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Make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Series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Verbatim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7456083"/>
                  </a:ext>
                </a:extLst>
              </a:tr>
              <a:tr h="63053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Features/Controls/Displays (FCD)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ABSOLUTELY HATE the automatic shut off on the ignition!  You should have the option to turn that off to stay off, as it is I have to remember to turn it off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everytime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 start the vehicle.  This can not be good on the engine to keep shutting off and starting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3343651"/>
                  </a:ext>
                </a:extLst>
              </a:tr>
              <a:tr h="60572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Series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Features/Controls/Displays (FCD)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 have no idea how to make this system work.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5271298"/>
                  </a:ext>
                </a:extLst>
              </a:tr>
              <a:tr h="61996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Series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Interior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 side floor mat becomes detached from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peggged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holes periodically when entering and exiting the vehicle.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2971042"/>
                  </a:ext>
                </a:extLst>
              </a:tr>
              <a:tr h="5350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Series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Interior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Sliding door can come out of alignment.  Can fix by myself when it happens.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595259"/>
                  </a:ext>
                </a:extLst>
              </a:tr>
              <a:tr h="58366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Features/Controls/Displays (FCD)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heated steering wheel in my 2006 3-series seemed to get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hotter..this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one is too mildly warm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1716372"/>
                  </a:ext>
                </a:extLst>
              </a:tr>
              <a:tr h="5862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Series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Features/Controls/Displays (FCD)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Just a recommendation: the central locking system was originally hard to find. It may be better located on the drivers door or by the gearshift.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2086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66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643-E8E8-FB46-A9BF-A79B7F10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j.d.</a:t>
            </a:r>
            <a:r>
              <a:rPr lang="en-US" dirty="0"/>
              <a:t> power 2018 ratings.</a:t>
            </a:r>
            <a:br>
              <a:rPr lang="en-US" dirty="0"/>
            </a:br>
            <a:r>
              <a:rPr lang="en-US" dirty="0"/>
              <a:t>3. results.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FFB4E-FC1F-754A-9970-FCE15C414D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6094" y="1891553"/>
            <a:ext cx="10467539" cy="422984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See Tableau (</a:t>
            </a:r>
            <a:r>
              <a:rPr lang="en-US" dirty="0">
                <a:hlinkClick r:id="rId2"/>
              </a:rPr>
              <a:t>https://tableau.bmwgroup.net/ - /workbooks/295</a:t>
            </a:r>
            <a:r>
              <a:rPr lang="en-US">
                <a:hlinkClick r:id="rId2"/>
              </a:rPr>
              <a:t>/views</a:t>
            </a:r>
            <a:r>
              <a:rPr lang="en-US"/>
              <a:t>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68A76-D972-2F4E-99E1-93F80AB498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dirty="0"/>
              <a:t>Sentiment Analysis | FG-AM-7 | June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26634-3E75-BC4D-B67B-5A2BB3D008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886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394C-5485-C045-8DEE-D36AA1E50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j.d.</a:t>
            </a:r>
            <a:r>
              <a:rPr lang="en-US" dirty="0"/>
              <a:t> power 2018 ratings.</a:t>
            </a:r>
            <a:br>
              <a:rPr lang="en-US" dirty="0"/>
            </a:br>
            <a:r>
              <a:rPr lang="en-US" dirty="0"/>
              <a:t>3. results.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EAAE2-91BB-0E4A-9C4D-CE7A9C504E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dirty="0"/>
              <a:t>Sentiment Analysis | FG-AM-7 | June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D56FB-BC18-6C4B-9983-FFBE88F101E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1024A-FB9A-1A40-A528-677E1ED61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78" y="1809344"/>
            <a:ext cx="5822077" cy="388138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CFE0F0-EF89-FA40-A0F5-F47BD8E29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6" y="1809344"/>
            <a:ext cx="5822076" cy="388138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3A11B5-733B-8543-948B-0721569B92B7}"/>
              </a:ext>
            </a:extLst>
          </p:cNvPr>
          <p:cNvSpPr txBox="1"/>
          <p:nvPr/>
        </p:nvSpPr>
        <p:spPr>
          <a:xfrm>
            <a:off x="2755397" y="1452538"/>
            <a:ext cx="680936" cy="36965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C6E52-285A-9641-91CB-6462EE9AF9BA}"/>
              </a:ext>
            </a:extLst>
          </p:cNvPr>
          <p:cNvSpPr txBox="1"/>
          <p:nvPr/>
        </p:nvSpPr>
        <p:spPr>
          <a:xfrm>
            <a:off x="8766248" y="1452538"/>
            <a:ext cx="680936" cy="36965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baseline="0" dirty="0">
                <a:solidFill>
                  <a:srgbClr val="000000"/>
                </a:solidFill>
                <a:latin typeface="BMW Group Condensed" panose="020B0606020202020204" pitchFamily="34" charset="0"/>
              </a:rPr>
              <a:t>2018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D4A153-93AC-3A4D-AEE6-3B6D1998FD3F}"/>
              </a:ext>
            </a:extLst>
          </p:cNvPr>
          <p:cNvCxnSpPr>
            <a:cxnSpLocks/>
          </p:cNvCxnSpPr>
          <p:nvPr/>
        </p:nvCxnSpPr>
        <p:spPr>
          <a:xfrm>
            <a:off x="6101290" y="1528032"/>
            <a:ext cx="0" cy="4386385"/>
          </a:xfrm>
          <a:prstGeom prst="line">
            <a:avLst/>
          </a:prstGeom>
          <a:ln w="57150">
            <a:solidFill>
              <a:srgbClr val="92A2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2678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4"/>
  <p:tag name="MIO_SHOW_DATE" val="False"/>
  <p:tag name="MIO_SHOW_FOOTER" val="True"/>
  <p:tag name="MIO_SHOW_PAGENUMBER" val="True"/>
  <p:tag name="MIO_AVOID_BLANK_LAYOUT" val="True"/>
  <p:tag name="MIO_NUMBER_OF_VALID_LAYOUTS" val="15"/>
  <p:tag name="MIO_MST_COLOR_1" val="0,0,0,Dunkel 1"/>
  <p:tag name="MIO_MST_COLOR_2" val="255,255,255,Hell 1"/>
  <p:tag name="MIO_MST_COLOR_3" val="64,64,64,Dunkel 2"/>
  <p:tag name="MIO_MST_COLOR_4" val="146,162,189,Hell 2"/>
  <p:tag name="MIO_MST_COLOR_5" val="102,113,132,Akzent 1"/>
  <p:tag name="MIO_MST_COLOR_6" val="146,162,189,Akzent 2"/>
  <p:tag name="MIO_MST_COLOR_7" val="173,185,206,Akzent 3"/>
  <p:tag name="MIO_MST_COLOR_8" val="201,209,222,Akzent 4"/>
  <p:tag name="MIO_MST_COLOR_9" val="228,232,238,Akzent 5"/>
  <p:tag name="MIO_MST_COLOR_10" val="221,218,210,Akzent 6"/>
  <p:tag name="MIO_MST_COLOR_11" val="0,0,0,"/>
  <p:tag name="MIO_MST_COLOR_12" val="0,0,0,"/>
  <p:tag name="MIO_HDS" val="True"/>
  <p:tag name="MIO_EK" val="1989"/>
  <p:tag name="MIO_UPDATE" val="True"/>
  <p:tag name="MIO_VERSION" val="23.10.2015 16:52:00"/>
  <p:tag name="MIO_DBID" val="917DD09C-76C3-4640-8E0D-382111CB3B69"/>
  <p:tag name="MIO_LASTDOWNLOADED" val="30.10.2015 14:18:05"/>
  <p:tag name="MIO_OBJECTNAME" val="BMW Group 4:3"/>
  <p:tag name="MIO_LASTEDITORNAME" val="empower enterprise"/>
</p:tagLst>
</file>

<file path=ppt/theme/theme1.xml><?xml version="1.0" encoding="utf-8"?>
<a:theme xmlns:a="http://schemas.openxmlformats.org/drawingml/2006/main" name="BMW Group 16:9">
  <a:themeElements>
    <a:clrScheme name="Benutzerdefiniert 68">
      <a:dk1>
        <a:srgbClr val="000000"/>
      </a:dk1>
      <a:lt1>
        <a:sysClr val="window" lastClr="FFFFFF"/>
      </a:lt1>
      <a:dk2>
        <a:srgbClr val="404040"/>
      </a:dk2>
      <a:lt2>
        <a:srgbClr val="92A2BD"/>
      </a:lt2>
      <a:accent1>
        <a:srgbClr val="667184"/>
      </a:accent1>
      <a:accent2>
        <a:srgbClr val="92A2BD"/>
      </a:accent2>
      <a:accent3>
        <a:srgbClr val="ADB9CE"/>
      </a:accent3>
      <a:accent4>
        <a:srgbClr val="C9D1DE"/>
      </a:accent4>
      <a:accent5>
        <a:srgbClr val="E4E8EE"/>
      </a:accent5>
      <a:accent6>
        <a:srgbClr val="DDDAD2"/>
      </a:accent6>
      <a:hlink>
        <a:srgbClr val="000000"/>
      </a:hlink>
      <a:folHlink>
        <a:srgbClr val="000000"/>
      </a:folHlink>
    </a:clrScheme>
    <a:fontScheme name="BMW GROUP">
      <a:majorFont>
        <a:latin typeface="BMW Group Condensed"/>
        <a:ea typeface=""/>
        <a:cs typeface=""/>
      </a:majorFont>
      <a:minorFont>
        <a:latin typeface="BMW Group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CCCC"/>
        </a:solidFill>
        <a:ln w="9525">
          <a:solidFill>
            <a:srgbClr val="CCCCCC"/>
          </a:solidFill>
        </a:ln>
      </a:spPr>
      <a:bodyPr rtlCol="0" anchor="t"/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err="1" smtClean="0">
            <a:solidFill>
              <a:srgbClr val="666666"/>
            </a:solidFill>
            <a:latin typeface="BMW Group Condensed" panose="020B0606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92A2BD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rtlCol="0">
        <a:sp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000000"/>
            </a:solidFill>
            <a:latin typeface="BMW Group Condensed" panose="020B0606020202020204" pitchFamily="34" charset="0"/>
          </a:defRPr>
        </a:defPPr>
      </a:lstStyle>
    </a:txDef>
  </a:objectDefaults>
  <a:extraClrSchemeLst/>
  <a:custClrLst>
    <a:custClr name="Grundfarbe Schwarz">
      <a:srgbClr val="000000"/>
    </a:custClr>
    <a:custClr name="Grundfarbe Graubraun 1">
      <a:srgbClr val="555147"/>
    </a:custClr>
    <a:custClr name="Grundfarbe Blau 1">
      <a:srgbClr val="667084"/>
    </a:custClr>
    <a:custClr name="Grundfarbe Gruen 1">
      <a:srgbClr val="747400"/>
    </a:custClr>
    <a:custClr name="Grundfarbe Gelb 1">
      <a:srgbClr val="BE9809"/>
    </a:custClr>
    <a:custClr name="Akzentfarbe Orange 1">
      <a:srgbClr val="FE6700"/>
    </a:custClr>
    <a:custClr name="Akzentfarbe Braun 1">
      <a:srgbClr val="5B4334"/>
    </a:custClr>
    <a:custClr name="Akzentfarbe Rot 1">
      <a:srgbClr val="7C0A0E"/>
    </a:custClr>
    <a:custClr name="Zusatzfarbe Blau 1">
      <a:srgbClr val="3F7BFD"/>
    </a:custClr>
    <a:custClr name="Zusatzfarbe Gruen 1">
      <a:srgbClr val="3D6A3C"/>
    </a:custClr>
    <a:custClr name="Grundfarbe Grau 1">
      <a:srgbClr val="404040"/>
    </a:custClr>
    <a:custClr name="Grundfarbe Graubraun 2">
      <a:srgbClr val="7F7A6A"/>
    </a:custClr>
    <a:custClr name="Grundfarbe Blau 2">
      <a:srgbClr val="92A2BD"/>
    </a:custClr>
    <a:custClr name="Grundfarbe Gruen 2">
      <a:srgbClr val="959500"/>
    </a:custClr>
    <a:custClr name="Grundfarbe Gelb 2">
      <a:srgbClr val="FECB00"/>
    </a:custClr>
    <a:custClr name="Akzentfarbe Orange 2">
      <a:srgbClr val="FE8533"/>
    </a:custClr>
    <a:custClr name="Akzentfarbe Braun 2">
      <a:srgbClr val="9C5C48"/>
    </a:custClr>
    <a:custClr name="Akzentfarbe Rot 2">
      <a:srgbClr val="B20F14"/>
    </a:custClr>
    <a:custClr name="Zusatzfarbe Blau 2">
      <a:srgbClr val="6595FD"/>
    </a:custClr>
    <a:custClr name="Zusatzfarbe Gruen 2">
      <a:srgbClr val="648863"/>
    </a:custClr>
    <a:custClr name="Grundfarbe Grau 2">
      <a:srgbClr val="666666"/>
    </a:custClr>
    <a:custClr name="Grundfarbe Graubraun 3">
      <a:srgbClr val="AAA38E"/>
    </a:custClr>
    <a:custClr name="Grundfarbe Blau 3">
      <a:srgbClr val="ADB9CE"/>
    </a:custClr>
    <a:custClr name="Grundfarbe Gruen 3">
      <a:srgbClr val="B0B040"/>
    </a:custClr>
    <a:custClr name="Grundfarbe Gelb 3">
      <a:srgbClr val="FEE372"/>
    </a:custClr>
    <a:custClr name="Akzentfarbe Orange 3">
      <a:srgbClr val="FEA466"/>
    </a:custClr>
    <a:custClr name="Akzentfarbe Braun 3">
      <a:srgbClr val="976F57"/>
    </a:custClr>
    <a:custClr name="Akzentfarbe Rot 3">
      <a:srgbClr val="D16F72"/>
    </a:custClr>
    <a:custClr name="Zusatzfarbe Blau 3">
      <a:srgbClr val="8CB0FE"/>
    </a:custClr>
    <a:custClr name="Zusatzfarbe Gruen 3">
      <a:srgbClr val="8BA68A"/>
    </a:custClr>
    <a:custClr name="Grundfarbe Grau 3">
      <a:srgbClr val="999999"/>
    </a:custClr>
    <a:custClr name="Grundfarbe Graubraun 4">
      <a:srgbClr val="BFBAAA"/>
    </a:custClr>
    <a:custClr name="Grundfarbe Blau 4">
      <a:srgbClr val="C9D1DE"/>
    </a:custClr>
    <a:custClr name="Grundfarbe Gruen 4">
      <a:srgbClr val="CFCF8C"/>
    </a:custClr>
    <a:custClr name="Grundfarbe Gelb 4">
      <a:srgbClr val="FFEA99"/>
    </a:custClr>
    <a:custClr name="Akzentfarbe Orange 4">
      <a:srgbClr val="FFC299"/>
    </a:custClr>
    <a:custClr name="Akzentfarbe Braun 4">
      <a:srgbClr val="B19395"/>
    </a:custClr>
    <a:custClr name="Akzentfarbe Rot 4">
      <a:srgbClr val="DF9A9C"/>
    </a:custClr>
    <a:custClr name="Zusatzfarbe Blau 4">
      <a:srgbClr val="B2CAFE"/>
    </a:custClr>
    <a:custClr name="Zusatzfarbe Gruen 4">
      <a:srgbClr val="B1C3B1"/>
    </a:custClr>
    <a:custClr name="Grundfarbe Grau 4">
      <a:srgbClr val="CCCCCC"/>
    </a:custClr>
    <a:custClr name="Grundfarbe Graubraun 5">
      <a:srgbClr val="DDDAD2"/>
    </a:custClr>
    <a:custClr name="Grundfarbe Blau 5">
      <a:srgbClr val="E4E8EE"/>
    </a:custClr>
    <a:custClr name="Grundfarbe Gruen 5">
      <a:srgbClr val="EAEACC"/>
    </a:custClr>
    <a:custClr name="Grundfarbe Gelb 5">
      <a:srgbClr val="FFF5CC"/>
    </a:custClr>
    <a:custClr name="Akzentfarbe Orange 5">
      <a:srgbClr val="FFE1CC"/>
    </a:custClr>
    <a:custClr name="Akzentfarbe Braun 5">
      <a:srgbClr val="C8B3A6"/>
    </a:custClr>
    <a:custClr name="Akzentfarbe Rot 5">
      <a:srgbClr val="EABEBF"/>
    </a:custClr>
    <a:custClr name="Zusatzfarbe Blau 5">
      <a:srgbClr val="D9E5FF"/>
    </a:custClr>
    <a:custClr name="Zusatzfarbe Gruen 5">
      <a:srgbClr val="D8E1D8"/>
    </a:custClr>
  </a:custClrLst>
  <a:extLst>
    <a:ext uri="{05A4C25C-085E-4340-85A3-A5531E510DB2}">
      <thm15:themeFamily xmlns:thm15="http://schemas.microsoft.com/office/thememl/2012/main" name="BMWGroup_FS_BMW+MINI+RR_Zusatzbegriff_E_16zu9.pptx" id="{84844328-F1CC-4A35-9085-C869E2533542}" vid="{09338282-BEEE-4034-A323-258CEF5B5013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4">
      <a:majorFont>
        <a:latin typeface="BMW Group"/>
        <a:ea typeface=""/>
        <a:cs typeface=""/>
      </a:majorFont>
      <a:minorFont>
        <a:latin typeface="BMW Group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Words>553</Words>
  <Application>Microsoft Macintosh PowerPoint</Application>
  <PresentationFormat>Widescreen</PresentationFormat>
  <Paragraphs>96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BMW Group</vt:lpstr>
      <vt:lpstr>BMW Group Condensed</vt:lpstr>
      <vt:lpstr>BMW Group Condensed Bold</vt:lpstr>
      <vt:lpstr>BMW Group Light</vt:lpstr>
      <vt:lpstr>BMW Type Global Pro Regular</vt:lpstr>
      <vt:lpstr>Calibri</vt:lpstr>
      <vt:lpstr>Symbol</vt:lpstr>
      <vt:lpstr>BMW Group 16:9</vt:lpstr>
      <vt:lpstr>PowerPoint Presentation</vt:lpstr>
      <vt:lpstr>J.d. power 2018 ratings. Overview.</vt:lpstr>
      <vt:lpstr>j.d. power 2018 ratings. 1. Objective.</vt:lpstr>
      <vt:lpstr>j.d. power 2018 ratings. 2. Methodology.</vt:lpstr>
      <vt:lpstr>j.d. power 2018 ratings. 2. Methodology.</vt:lpstr>
      <vt:lpstr>j.d. power 2018 ratings. 2. Methodology.</vt:lpstr>
      <vt:lpstr>j.d. power 2018 ratings. 3. results.</vt:lpstr>
      <vt:lpstr>j.d. power 2018 ratings. 3. results.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BMW Group</dc:creator>
  <cp:lastModifiedBy>Eric Paulz</cp:lastModifiedBy>
  <cp:revision>80</cp:revision>
  <dcterms:created xsi:type="dcterms:W3CDTF">2015-10-23T14:51:57Z</dcterms:created>
  <dcterms:modified xsi:type="dcterms:W3CDTF">2018-06-27T20:47:34Z</dcterms:modified>
</cp:coreProperties>
</file>